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265" r:id="rId3"/>
    <p:sldId id="266" r:id="rId4"/>
    <p:sldId id="267" r:id="rId5"/>
    <p:sldId id="269" r:id="rId6"/>
    <p:sldId id="270" r:id="rId7"/>
    <p:sldId id="271" r:id="rId8"/>
    <p:sldId id="272" r:id="rId9"/>
    <p:sldId id="273" r:id="rId10"/>
    <p:sldId id="274" r:id="rId11"/>
    <p:sldId id="275" r:id="rId12"/>
    <p:sldId id="278" r:id="rId13"/>
    <p:sldId id="277" r:id="rId14"/>
    <p:sldId id="276" r:id="rId15"/>
    <p:sldId id="279" r:id="rId16"/>
    <p:sldId id="280" r:id="rId17"/>
    <p:sldId id="281" r:id="rId18"/>
    <p:sldId id="282" r:id="rId19"/>
    <p:sldId id="283" r:id="rId20"/>
    <p:sldId id="284" r:id="rId21"/>
    <p:sldId id="286" r:id="rId22"/>
    <p:sldId id="285" r:id="rId23"/>
    <p:sldId id="287" r:id="rId24"/>
    <p:sldId id="288" r:id="rId25"/>
    <p:sldId id="289" r:id="rId26"/>
    <p:sldId id="290" r:id="rId27"/>
    <p:sldId id="29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82" d="100"/>
          <a:sy n="82" d="100"/>
        </p:scale>
        <p:origin x="720" y="77"/>
      </p:cViewPr>
      <p:guideLst>
        <p:guide pos="3840"/>
        <p:guide orient="horz" pos="2160"/>
      </p:guideLst>
    </p:cSldViewPr>
  </p:slideViewPr>
  <p:notesTextViewPr>
    <p:cViewPr>
      <p:scale>
        <a:sx n="1" d="1"/>
        <a:sy n="1" d="1"/>
      </p:scale>
      <p:origin x="0" y="0"/>
    </p:cViewPr>
  </p:notesTextViewPr>
  <p:notesViewPr>
    <p:cSldViewPr showGuides="1">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62B48F5-BACC-47D6-A0F7-82FBF9C6BC85}" type="datetimeFigureOut">
              <a:rPr lang="en-US"/>
              <a:t>6/22/2024</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5ACAF8E-318A-4EFE-8633-D9E72ABCE0ED}" type="slidenum">
              <a:rPr/>
              <a:t>‹#›</a:t>
            </a:fld>
            <a:endParaRPr/>
          </a:p>
        </p:txBody>
      </p:sp>
    </p:spTree>
    <p:extLst>
      <p:ext uri="{BB962C8B-B14F-4D97-AF65-F5344CB8AC3E}">
        <p14:creationId xmlns:p14="http://schemas.microsoft.com/office/powerpoint/2010/main" val="2406559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B1CD00-5424-4675-AB18-2C419B060449}" type="datetimeFigureOut">
              <a:rPr lang="en-US"/>
              <a:t>6/22/2024</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E2CF44-2B13-41B4-A334-1CDF534EEBBF}" type="slidenum">
              <a:rPr/>
              <a:t>‹#›</a:t>
            </a:fld>
            <a:endParaRPr/>
          </a:p>
        </p:txBody>
      </p:sp>
    </p:spTree>
    <p:extLst>
      <p:ext uri="{BB962C8B-B14F-4D97-AF65-F5344CB8AC3E}">
        <p14:creationId xmlns:p14="http://schemas.microsoft.com/office/powerpoint/2010/main" val="445385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gray">
          <a:xfrm>
            <a:off x="0" y="2825016"/>
            <a:ext cx="12188952" cy="3180930"/>
          </a:xfrm>
          <a:prstGeom prst="rect">
            <a:avLst/>
          </a:prstGeom>
          <a:solidFill>
            <a:schemeClr val="bg1">
              <a:lumMod val="85000"/>
              <a:lumOff val="1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bwMode="black">
          <a:xfrm>
            <a:off x="0" y="3075709"/>
            <a:ext cx="12188952" cy="2639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bwMode="white">
          <a:xfrm>
            <a:off x="1066800" y="3165763"/>
            <a:ext cx="10058400" cy="1711037"/>
          </a:xfrm>
        </p:spPr>
        <p:txBody>
          <a:bodyPr anchor="b">
            <a:normAutofit/>
          </a:bodyPr>
          <a:lstStyle>
            <a:lvl1pPr algn="l">
              <a:lnSpc>
                <a:spcPct val="80000"/>
              </a:lnSpc>
              <a:defRPr sz="54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bwMode="white">
          <a:xfrm>
            <a:off x="1066800" y="4953000"/>
            <a:ext cx="10058400" cy="685800"/>
          </a:xfrm>
        </p:spPr>
        <p:txBody>
          <a:bodyPr>
            <a:normAutofit/>
          </a:bodyPr>
          <a:lstStyle>
            <a:lvl1pPr marL="0" indent="0" algn="l">
              <a:spcBef>
                <a:spcPts val="0"/>
              </a:spcBef>
              <a:buNone/>
              <a:defRPr sz="200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98862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37CC0096-1860-4642-9CD2-0079EA5E7CD1}" type="datetimeFigureOut">
              <a:rPr lang="en-US" smtClean="0"/>
              <a:t>6/22/2024</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457199"/>
            <a:ext cx="1943100" cy="56388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0" y="457199"/>
            <a:ext cx="7048500" cy="56388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37CC0096-1860-4642-9CD2-0079EA5E7CD1}" type="datetimeFigureOut">
              <a:rPr lang="en-US" smtClean="0"/>
              <a:t>6/22/2024</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37CC0096-1860-4642-9CD2-0079EA5E7CD1}" type="datetimeFigureOut">
              <a:rPr lang="en-US" smtClean="0"/>
              <a:t>6/22/2024</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4000" y="1828800"/>
            <a:ext cx="9144000" cy="2743200"/>
          </a:xfrm>
        </p:spPr>
        <p:txBody>
          <a:bodyPr anchor="b">
            <a:normAutofit/>
          </a:bodyPr>
          <a:lstStyle>
            <a:lvl1pPr>
              <a:defRPr sz="540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1524000" y="4589463"/>
            <a:ext cx="9144000" cy="1506537"/>
          </a:xfrm>
        </p:spPr>
        <p:txBody>
          <a:bodyPr>
            <a:normAutofit/>
          </a:bodyPr>
          <a:lstStyle>
            <a:lvl1pPr marL="0" indent="0">
              <a:spcBef>
                <a:spcPts val="0"/>
              </a:spcBef>
              <a:buNone/>
              <a:defRPr sz="2000">
                <a:solidFill>
                  <a:schemeClr val="accent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506778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825625"/>
            <a:ext cx="4343400" cy="4270375"/>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825625"/>
            <a:ext cx="4343400" cy="4270375"/>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37CC0096-1860-4642-9CD2-0079EA5E7CD1}" type="datetimeFigureOut">
              <a:rPr lang="en-US" smtClean="0"/>
              <a:t>6/22/2024</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527048" y="1828800"/>
            <a:ext cx="4343400" cy="685800"/>
          </a:xfrm>
        </p:spPr>
        <p:txBody>
          <a:bodyPr anchor="ctr">
            <a:normAutofit/>
          </a:bodyPr>
          <a:lstStyle>
            <a:lvl1pPr marL="0" indent="0">
              <a:spcBef>
                <a:spcPts val="0"/>
              </a:spcBef>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7048" y="2514600"/>
            <a:ext cx="4343400" cy="3581401"/>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7648" y="1828800"/>
            <a:ext cx="4343400" cy="685800"/>
          </a:xfrm>
        </p:spPr>
        <p:txBody>
          <a:bodyPr anchor="ctr">
            <a:normAutofit/>
          </a:bodyPr>
          <a:lstStyle>
            <a:lvl1pPr marL="0" indent="0">
              <a:spcBef>
                <a:spcPts val="0"/>
              </a:spcBef>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27648" y="2514600"/>
            <a:ext cx="4343400" cy="3581401"/>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37CC0096-1860-4642-9CD2-0079EA5E7CD1}" type="datetimeFigureOut">
              <a:rPr lang="en-US" smtClean="0"/>
              <a:t>6/22/2024</a:t>
            </a:fld>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3" name="Date Placeholder 2"/>
          <p:cNvSpPr>
            <a:spLocks noGrp="1"/>
          </p:cNvSpPr>
          <p:nvPr>
            <p:ph type="dt" sz="half" idx="10"/>
          </p:nvPr>
        </p:nvSpPr>
        <p:spPr/>
        <p:txBody>
          <a:bodyPr/>
          <a:lstStyle/>
          <a:p>
            <a:fld id="{37CC0096-1860-4642-9CD2-0079EA5E7CD1}" type="datetimeFigureOut">
              <a:rPr lang="en-US" smtClean="0"/>
              <a:t>6/22/2024</a:t>
            </a:fld>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2" name="Date Placeholder 1"/>
          <p:cNvSpPr>
            <a:spLocks noGrp="1"/>
          </p:cNvSpPr>
          <p:nvPr>
            <p:ph type="dt" sz="half" idx="10"/>
          </p:nvPr>
        </p:nvSpPr>
        <p:spPr/>
        <p:txBody>
          <a:bodyPr/>
          <a:lstStyle/>
          <a:p>
            <a:fld id="{37CC0096-1860-4642-9CD2-0079EA5E7CD1}" type="datetimeFigureOut">
              <a:rPr lang="en-US" smtClean="0"/>
              <a:t>6/22/2024</a:t>
            </a:fld>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02587" y="1600200"/>
            <a:ext cx="3122613" cy="1828800"/>
          </a:xfrm>
        </p:spPr>
        <p:txBody>
          <a:bodyPr anchor="b">
            <a:normAutofit/>
          </a:bodyPr>
          <a:lstStyle>
            <a:lvl1pPr>
              <a:defRPr sz="3400"/>
            </a:lvl1pPr>
          </a:lstStyle>
          <a:p>
            <a:r>
              <a:rPr lang="en-US"/>
              <a:t>Click to edit Master title style</a:t>
            </a:r>
            <a:endParaRPr lang="en-US" dirty="0"/>
          </a:p>
        </p:txBody>
      </p:sp>
      <p:sp>
        <p:nvSpPr>
          <p:cNvPr id="3" name="Content Placeholder 2"/>
          <p:cNvSpPr>
            <a:spLocks noGrp="1"/>
          </p:cNvSpPr>
          <p:nvPr>
            <p:ph idx="1"/>
          </p:nvPr>
        </p:nvSpPr>
        <p:spPr>
          <a:xfrm>
            <a:off x="760412" y="762000"/>
            <a:ext cx="6400800" cy="5334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001039" y="3429000"/>
            <a:ext cx="3124161" cy="1828800"/>
          </a:xfrm>
        </p:spPr>
        <p:txBody>
          <a:bodyPr/>
          <a:lstStyle>
            <a:lvl1pPr marL="0" indent="0">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37CC0096-1860-4642-9CD2-0079EA5E7CD1}" type="datetimeFigureOut">
              <a:rPr lang="en-US" smtClean="0"/>
              <a:t>6/22/2024</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97952" y="1600200"/>
            <a:ext cx="3127248" cy="1828800"/>
          </a:xfrm>
        </p:spPr>
        <p:txBody>
          <a:bodyPr anchor="b">
            <a:normAutofit/>
          </a:bodyPr>
          <a:lstStyle>
            <a:lvl1pPr>
              <a:defRPr sz="3400"/>
            </a:lvl1pPr>
          </a:lstStyle>
          <a:p>
            <a:r>
              <a:rPr lang="en-US"/>
              <a:t>Click to edit Master title style</a:t>
            </a:r>
          </a:p>
        </p:txBody>
      </p:sp>
      <p:sp>
        <p:nvSpPr>
          <p:cNvPr id="3" name="Picture Placeholder 2"/>
          <p:cNvSpPr>
            <a:spLocks noGrp="1"/>
          </p:cNvSpPr>
          <p:nvPr>
            <p:ph type="pic" idx="1"/>
          </p:nvPr>
        </p:nvSpPr>
        <p:spPr>
          <a:xfrm>
            <a:off x="781251" y="777240"/>
            <a:ext cx="6400800" cy="5303520"/>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997952" y="3429000"/>
            <a:ext cx="3127248" cy="1828800"/>
          </a:xfrm>
        </p:spPr>
        <p:txBody>
          <a:bodyPr/>
          <a:lstStyle>
            <a:lvl1pPr marL="0" indent="0">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descr="An empty placeholder to add an image. Click on the placeholder and select the image that you wish to add."/>
          <p:cNvSpPr/>
          <p:nvPr userDrawn="1"/>
        </p:nvSpPr>
        <p:spPr bwMode="blackWhite">
          <a:xfrm>
            <a:off x="644091" y="640080"/>
            <a:ext cx="6675120" cy="5577840"/>
          </a:xfrm>
          <a:prstGeom prst="rect">
            <a:avLst/>
          </a:prstGeom>
          <a:solidFill>
            <a:srgbClr val="000000"/>
          </a:solidFill>
          <a:ln w="1016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37CC0096-1860-4642-9CD2-0079EA5E7CD1}" type="datetimeFigureOut">
              <a:rPr lang="en-US" smtClean="0"/>
              <a:t>6/22/2024</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977249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0" y="457200"/>
            <a:ext cx="9144000" cy="11430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4000" y="1828800"/>
            <a:ext cx="914400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524000" y="6362700"/>
            <a:ext cx="6881553" cy="257176"/>
          </a:xfrm>
          <a:prstGeom prst="rect">
            <a:avLst/>
          </a:prstGeom>
        </p:spPr>
        <p:txBody>
          <a:bodyPr vert="horz" lIns="91440" tIns="45720" rIns="91440" bIns="45720" rtlCol="0" anchor="ctr"/>
          <a:lstStyle>
            <a:lvl1pPr algn="l">
              <a:defRPr sz="1100">
                <a:solidFill>
                  <a:schemeClr val="tx1">
                    <a:lumMod val="85000"/>
                  </a:schemeClr>
                </a:solidFill>
              </a:defRPr>
            </a:lvl1pPr>
          </a:lstStyle>
          <a:p>
            <a:endParaRPr lang="en-US" dirty="0"/>
          </a:p>
        </p:txBody>
      </p:sp>
      <p:sp>
        <p:nvSpPr>
          <p:cNvPr id="4" name="Date Placeholder 3"/>
          <p:cNvSpPr>
            <a:spLocks noGrp="1"/>
          </p:cNvSpPr>
          <p:nvPr>
            <p:ph type="dt" sz="half" idx="2"/>
          </p:nvPr>
        </p:nvSpPr>
        <p:spPr>
          <a:xfrm>
            <a:off x="8610600" y="6362700"/>
            <a:ext cx="990600" cy="257176"/>
          </a:xfrm>
          <a:prstGeom prst="rect">
            <a:avLst/>
          </a:prstGeom>
        </p:spPr>
        <p:txBody>
          <a:bodyPr vert="horz" lIns="91440" tIns="45720" rIns="91440" bIns="45720" rtlCol="0" anchor="ctr"/>
          <a:lstStyle>
            <a:lvl1pPr algn="r">
              <a:defRPr sz="1100">
                <a:solidFill>
                  <a:schemeClr val="tx1">
                    <a:lumMod val="85000"/>
                  </a:schemeClr>
                </a:solidFill>
              </a:defRPr>
            </a:lvl1pPr>
          </a:lstStyle>
          <a:p>
            <a:fld id="{37CC0096-1860-4642-9CD2-0079EA5E7CD1}" type="datetimeFigureOut">
              <a:rPr lang="en-US" smtClean="0"/>
              <a:pPr/>
              <a:t>6/22/2024</a:t>
            </a:fld>
            <a:endParaRPr lang="en-US"/>
          </a:p>
        </p:txBody>
      </p:sp>
      <p:sp>
        <p:nvSpPr>
          <p:cNvPr id="6" name="Slide Number Placeholder 5"/>
          <p:cNvSpPr>
            <a:spLocks noGrp="1"/>
          </p:cNvSpPr>
          <p:nvPr>
            <p:ph type="sldNum" sz="quarter" idx="4"/>
          </p:nvPr>
        </p:nvSpPr>
        <p:spPr>
          <a:xfrm>
            <a:off x="9829800" y="6362700"/>
            <a:ext cx="838200" cy="257176"/>
          </a:xfrm>
          <a:prstGeom prst="rect">
            <a:avLst/>
          </a:prstGeom>
        </p:spPr>
        <p:txBody>
          <a:bodyPr vert="horz" lIns="91440" tIns="45720" rIns="91440" bIns="45720" rtlCol="0" anchor="ctr"/>
          <a:lstStyle>
            <a:lvl1pPr algn="r">
              <a:defRPr sz="1100">
                <a:solidFill>
                  <a:schemeClr val="tx1">
                    <a:lumMod val="85000"/>
                  </a:schemeClr>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lumMod val="85000"/>
            </a:schemeClr>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lumMod val="85000"/>
            </a:schemeClr>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lumMod val="85000"/>
            </a:schemeClr>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4pPr>
      <a:lvl5pPr marL="1508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5pPr>
      <a:lvl6pPr marL="17830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0574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317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060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2NpRkV1qLDY" TargetMode="External"/><Relationship Id="rId2" Type="http://schemas.openxmlformats.org/officeDocument/2006/relationships/hyperlink" Target="https://devryu.instructure.com/courses/109123/modules"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CEIS114-Introduction to Digital Devices </a:t>
            </a:r>
            <a:endParaRPr dirty="0"/>
          </a:p>
        </p:txBody>
      </p:sp>
      <p:sp>
        <p:nvSpPr>
          <p:cNvPr id="3" name="Subtitle 2"/>
          <p:cNvSpPr>
            <a:spLocks noGrp="1"/>
          </p:cNvSpPr>
          <p:nvPr>
            <p:ph type="subTitle" idx="1"/>
          </p:nvPr>
        </p:nvSpPr>
        <p:spPr/>
        <p:txBody>
          <a:bodyPr/>
          <a:lstStyle/>
          <a:p>
            <a:r>
              <a:rPr lang="en-US" dirty="0"/>
              <a:t>Where you will explore concepts of electronics, particularly digital electronics.</a:t>
            </a:r>
            <a:endParaRPr dirty="0"/>
          </a:p>
        </p:txBody>
      </p:sp>
    </p:spTree>
    <p:extLst>
      <p:ext uri="{BB962C8B-B14F-4D97-AF65-F5344CB8AC3E}">
        <p14:creationId xmlns:p14="http://schemas.microsoft.com/office/powerpoint/2010/main" val="24245383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3000">
        <p159:morph option="byObject"/>
      </p:transition>
    </mc:Choice>
    <mc:Fallback>
      <p:transition spd="slow" advTm="3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2587" y="2286000"/>
            <a:ext cx="3122613" cy="1143000"/>
          </a:xfrm>
        </p:spPr>
        <p:txBody>
          <a:bodyPr>
            <a:normAutofit/>
          </a:bodyPr>
          <a:lstStyle/>
          <a:p>
            <a:r>
              <a:rPr lang="en-US" sz="3100" dirty="0"/>
              <a:t>Circuit with working LEDs</a:t>
            </a:r>
            <a:endParaRPr sz="3100" dirty="0"/>
          </a:p>
        </p:txBody>
      </p:sp>
      <p:pic>
        <p:nvPicPr>
          <p:cNvPr id="5" name="Content Placeholder 4">
            <a:extLst>
              <a:ext uri="{FF2B5EF4-FFF2-40B4-BE49-F238E27FC236}">
                <a16:creationId xmlns:a16="http://schemas.microsoft.com/office/drawing/2014/main" id="{D04585D5-56A3-21BA-67B5-12CBCC05BA27}"/>
              </a:ext>
            </a:extLst>
          </p:cNvPr>
          <p:cNvPicPr>
            <a:picLocks noGrp="1" noChangeAspect="1"/>
          </p:cNvPicPr>
          <p:nvPr>
            <p:ph idx="1"/>
          </p:nvPr>
        </p:nvPicPr>
        <p:blipFill rotWithShape="1">
          <a:blip r:embed="rId2"/>
          <a:srcRect l="20" r="43730"/>
          <a:stretch/>
        </p:blipFill>
        <p:spPr>
          <a:xfrm>
            <a:off x="1293813" y="762000"/>
            <a:ext cx="5334000" cy="5334000"/>
          </a:xfrm>
          <a:prstGeom prst="rect">
            <a:avLst/>
          </a:prstGeom>
        </p:spPr>
      </p:pic>
    </p:spTree>
    <p:extLst>
      <p:ext uri="{BB962C8B-B14F-4D97-AF65-F5344CB8AC3E}">
        <p14:creationId xmlns:p14="http://schemas.microsoft.com/office/powerpoint/2010/main" val="323256014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3000">
        <p159:morph option="byObject"/>
      </p:transition>
    </mc:Choice>
    <mc:Fallback>
      <p:transition spd="slow" advTm="3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Code </a:t>
            </a:r>
            <a:r>
              <a:rPr lang="en-US" dirty="0" err="1"/>
              <a:t>Wokwi</a:t>
            </a:r>
            <a:r>
              <a:rPr lang="en-US" dirty="0"/>
              <a:t> Code Editor showing your name in the comment</a:t>
            </a:r>
            <a:endParaRPr dirty="0"/>
          </a:p>
        </p:txBody>
      </p:sp>
      <p:pic>
        <p:nvPicPr>
          <p:cNvPr id="5" name="Picture Placeholder 4">
            <a:extLst>
              <a:ext uri="{FF2B5EF4-FFF2-40B4-BE49-F238E27FC236}">
                <a16:creationId xmlns:a16="http://schemas.microsoft.com/office/drawing/2014/main" id="{3BE7B6BE-5B12-72F4-9FE7-4043F078AFC2}"/>
              </a:ext>
            </a:extLst>
          </p:cNvPr>
          <p:cNvPicPr>
            <a:picLocks noGrp="1" noChangeAspect="1"/>
          </p:cNvPicPr>
          <p:nvPr>
            <p:ph type="pic" idx="1"/>
          </p:nvPr>
        </p:nvPicPr>
        <p:blipFill rotWithShape="1">
          <a:blip r:embed="rId2"/>
          <a:srcRect l="16048" r="16048"/>
          <a:stretch/>
        </p:blipFill>
        <p:spPr>
          <a:xfrm>
            <a:off x="781050" y="777875"/>
            <a:ext cx="6400800" cy="5302250"/>
          </a:xfrm>
          <a:prstGeom prst="rect">
            <a:avLst/>
          </a:prstGeom>
        </p:spPr>
      </p:pic>
    </p:spTree>
    <p:extLst>
      <p:ext uri="{BB962C8B-B14F-4D97-AF65-F5344CB8AC3E}">
        <p14:creationId xmlns:p14="http://schemas.microsoft.com/office/powerpoint/2010/main" val="185764068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3000">
        <p159:morph option="byObject"/>
      </p:transition>
    </mc:Choice>
    <mc:Fallback>
      <p:transition spd="slow" advTm="3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BEDAF1F-6BCD-8A51-8616-C374D74D73FC}"/>
              </a:ext>
            </a:extLst>
          </p:cNvPr>
          <p:cNvSpPr txBox="1"/>
          <p:nvPr/>
        </p:nvSpPr>
        <p:spPr>
          <a:xfrm>
            <a:off x="990600" y="3144306"/>
            <a:ext cx="11049000" cy="1046440"/>
          </a:xfrm>
          <a:prstGeom prst="rect">
            <a:avLst/>
          </a:prstGeom>
          <a:noFill/>
        </p:spPr>
        <p:txBody>
          <a:bodyPr wrap="square">
            <a:spAutoFit/>
          </a:bodyPr>
          <a:lstStyle/>
          <a:p>
            <a:r>
              <a:rPr lang="en-US" sz="3100" dirty="0">
                <a:solidFill>
                  <a:schemeClr val="accent1"/>
                </a:solidFill>
                <a:latin typeface="+mj-lt"/>
              </a:rPr>
              <a:t>Creating a Multiple Traffic Light Controller with a Cross Walk</a:t>
            </a:r>
          </a:p>
        </p:txBody>
      </p:sp>
    </p:spTree>
    <p:extLst>
      <p:ext uri="{BB962C8B-B14F-4D97-AF65-F5344CB8AC3E}">
        <p14:creationId xmlns:p14="http://schemas.microsoft.com/office/powerpoint/2010/main" val="263675697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3000">
        <p159:morph option="byObject"/>
      </p:transition>
    </mc:Choice>
    <mc:Fallback>
      <p:transition spd="slow" advTm="3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585E9-3824-13BA-D890-51D4E2D7FD60}"/>
              </a:ext>
            </a:extLst>
          </p:cNvPr>
          <p:cNvSpPr>
            <a:spLocks noGrp="1"/>
          </p:cNvSpPr>
          <p:nvPr>
            <p:ph type="title"/>
          </p:nvPr>
        </p:nvSpPr>
        <p:spPr/>
        <p:txBody>
          <a:bodyPr/>
          <a:lstStyle/>
          <a:p>
            <a:r>
              <a:rPr lang="en-US" sz="3200" dirty="0"/>
              <a:t>Circuit with working LEDs</a:t>
            </a:r>
            <a:endParaRPr lang="en-US" dirty="0"/>
          </a:p>
        </p:txBody>
      </p:sp>
      <p:pic>
        <p:nvPicPr>
          <p:cNvPr id="5" name="Picture Placeholder 4">
            <a:extLst>
              <a:ext uri="{FF2B5EF4-FFF2-40B4-BE49-F238E27FC236}">
                <a16:creationId xmlns:a16="http://schemas.microsoft.com/office/drawing/2014/main" id="{48546035-58A2-F6B4-9EC4-460F8196FC75}"/>
              </a:ext>
            </a:extLst>
          </p:cNvPr>
          <p:cNvPicPr>
            <a:picLocks noGrp="1" noChangeAspect="1"/>
          </p:cNvPicPr>
          <p:nvPr>
            <p:ph idx="1"/>
          </p:nvPr>
        </p:nvPicPr>
        <p:blipFill rotWithShape="1">
          <a:blip r:embed="rId2"/>
          <a:srcRect l="24339" r="26190"/>
          <a:stretch/>
        </p:blipFill>
        <p:spPr>
          <a:xfrm>
            <a:off x="1615228" y="762000"/>
            <a:ext cx="4691169" cy="5334000"/>
          </a:xfrm>
        </p:spPr>
      </p:pic>
    </p:spTree>
    <p:extLst>
      <p:ext uri="{BB962C8B-B14F-4D97-AF65-F5344CB8AC3E}">
        <p14:creationId xmlns:p14="http://schemas.microsoft.com/office/powerpoint/2010/main" val="198871656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3000">
        <p159:morph option="byObject"/>
      </p:transition>
    </mc:Choice>
    <mc:Fallback>
      <p:transition spd="slow" advTm="3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FD06F-0B76-7B6D-BF6D-4503D520875E}"/>
              </a:ext>
            </a:extLst>
          </p:cNvPr>
          <p:cNvSpPr>
            <a:spLocks noGrp="1"/>
          </p:cNvSpPr>
          <p:nvPr>
            <p:ph type="title"/>
          </p:nvPr>
        </p:nvSpPr>
        <p:spPr/>
        <p:txBody>
          <a:bodyPr/>
          <a:lstStyle/>
          <a:p>
            <a:r>
              <a:rPr lang="en-US" sz="3200" dirty="0"/>
              <a:t>Code in </a:t>
            </a:r>
            <a:r>
              <a:rPr lang="en-US" sz="3200" dirty="0" err="1"/>
              <a:t>Wokwi</a:t>
            </a:r>
            <a:endParaRPr lang="en-US" dirty="0"/>
          </a:p>
        </p:txBody>
      </p:sp>
      <p:pic>
        <p:nvPicPr>
          <p:cNvPr id="5" name="Picture Placeholder 4">
            <a:extLst>
              <a:ext uri="{FF2B5EF4-FFF2-40B4-BE49-F238E27FC236}">
                <a16:creationId xmlns:a16="http://schemas.microsoft.com/office/drawing/2014/main" id="{2336AACA-A7C0-AD0F-5721-D16FC3FC9BFC}"/>
              </a:ext>
            </a:extLst>
          </p:cNvPr>
          <p:cNvPicPr>
            <a:picLocks noGrp="1" noChangeAspect="1"/>
          </p:cNvPicPr>
          <p:nvPr>
            <p:ph idx="1"/>
          </p:nvPr>
        </p:nvPicPr>
        <p:blipFill rotWithShape="1">
          <a:blip r:embed="rId2"/>
          <a:srcRect l="263" r="46309"/>
          <a:stretch/>
        </p:blipFill>
        <p:spPr>
          <a:xfrm>
            <a:off x="1427613" y="762000"/>
            <a:ext cx="5066399" cy="5334000"/>
          </a:xfrm>
        </p:spPr>
      </p:pic>
    </p:spTree>
    <p:extLst>
      <p:ext uri="{BB962C8B-B14F-4D97-AF65-F5344CB8AC3E}">
        <p14:creationId xmlns:p14="http://schemas.microsoft.com/office/powerpoint/2010/main" val="317673647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3000">
        <p159:morph option="byObject"/>
      </p:transition>
    </mc:Choice>
    <mc:Fallback>
      <p:transition spd="slow" advTm="3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23B15-0957-1F30-4E25-14D69B747152}"/>
              </a:ext>
            </a:extLst>
          </p:cNvPr>
          <p:cNvSpPr>
            <a:spLocks noGrp="1"/>
          </p:cNvSpPr>
          <p:nvPr>
            <p:ph type="title"/>
          </p:nvPr>
        </p:nvSpPr>
        <p:spPr/>
        <p:txBody>
          <a:bodyPr/>
          <a:lstStyle/>
          <a:p>
            <a:r>
              <a:rPr lang="en-US" sz="3200" dirty="0"/>
              <a:t>Serial Monitor in </a:t>
            </a:r>
            <a:r>
              <a:rPr lang="en-US" sz="3200" dirty="0" err="1"/>
              <a:t>Wokwi</a:t>
            </a:r>
            <a:endParaRPr lang="en-US" dirty="0"/>
          </a:p>
        </p:txBody>
      </p:sp>
      <p:pic>
        <p:nvPicPr>
          <p:cNvPr id="5" name="Picture Placeholder 9">
            <a:extLst>
              <a:ext uri="{FF2B5EF4-FFF2-40B4-BE49-F238E27FC236}">
                <a16:creationId xmlns:a16="http://schemas.microsoft.com/office/drawing/2014/main" id="{7E332300-3C17-BA5A-D6DA-720327C0C774}"/>
              </a:ext>
            </a:extLst>
          </p:cNvPr>
          <p:cNvPicPr>
            <a:picLocks noGrp="1" noChangeAspect="1"/>
          </p:cNvPicPr>
          <p:nvPr>
            <p:ph idx="1"/>
          </p:nvPr>
        </p:nvPicPr>
        <p:blipFill rotWithShape="1">
          <a:blip r:embed="rId2"/>
          <a:srcRect l="2930" r="32098"/>
          <a:stretch/>
        </p:blipFill>
        <p:spPr>
          <a:xfrm>
            <a:off x="880274" y="762000"/>
            <a:ext cx="6161078" cy="5334000"/>
          </a:xfrm>
        </p:spPr>
      </p:pic>
    </p:spTree>
    <p:extLst>
      <p:ext uri="{BB962C8B-B14F-4D97-AF65-F5344CB8AC3E}">
        <p14:creationId xmlns:p14="http://schemas.microsoft.com/office/powerpoint/2010/main" val="377526573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3000">
        <p159:morph option="byObject"/>
      </p:transition>
    </mc:Choice>
    <mc:Fallback>
      <p:transition spd="slow" advTm="3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3E7E3B-7C6D-C12C-9B80-BAE3174B36C7}"/>
              </a:ext>
            </a:extLst>
          </p:cNvPr>
          <p:cNvSpPr txBox="1"/>
          <p:nvPr/>
        </p:nvSpPr>
        <p:spPr>
          <a:xfrm>
            <a:off x="1066800" y="2905780"/>
            <a:ext cx="10058400" cy="1046440"/>
          </a:xfrm>
          <a:prstGeom prst="rect">
            <a:avLst/>
          </a:prstGeom>
          <a:noFill/>
        </p:spPr>
        <p:txBody>
          <a:bodyPr wrap="square">
            <a:spAutoFit/>
          </a:bodyPr>
          <a:lstStyle/>
          <a:p>
            <a:r>
              <a:rPr lang="en-US" sz="3100" dirty="0">
                <a:solidFill>
                  <a:schemeClr val="accent1"/>
                </a:solidFill>
                <a:latin typeface="+mj-lt"/>
              </a:rPr>
              <a:t>Creating a Multiple Traffic Light Controller with a Cross Walk  and an Emergency Buzzer</a:t>
            </a:r>
          </a:p>
        </p:txBody>
      </p:sp>
    </p:spTree>
    <p:extLst>
      <p:ext uri="{BB962C8B-B14F-4D97-AF65-F5344CB8AC3E}">
        <p14:creationId xmlns:p14="http://schemas.microsoft.com/office/powerpoint/2010/main" val="36393817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3000">
        <p159:morph option="byObject"/>
      </p:transition>
    </mc:Choice>
    <mc:Fallback>
      <p:transition spd="slow" advTm="3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1A0DF-4453-3249-4EAF-061B348818F0}"/>
              </a:ext>
            </a:extLst>
          </p:cNvPr>
          <p:cNvSpPr>
            <a:spLocks noGrp="1"/>
          </p:cNvSpPr>
          <p:nvPr>
            <p:ph type="title"/>
          </p:nvPr>
        </p:nvSpPr>
        <p:spPr/>
        <p:txBody>
          <a:bodyPr>
            <a:normAutofit fontScale="90000"/>
          </a:bodyPr>
          <a:lstStyle/>
          <a:p>
            <a:r>
              <a:rPr lang="en-US" sz="3200" dirty="0"/>
              <a:t>Circuit with working LEDs and LCD display</a:t>
            </a:r>
            <a:endParaRPr lang="en-US" dirty="0"/>
          </a:p>
        </p:txBody>
      </p:sp>
      <p:pic>
        <p:nvPicPr>
          <p:cNvPr id="5" name="Picture Placeholder 4">
            <a:extLst>
              <a:ext uri="{FF2B5EF4-FFF2-40B4-BE49-F238E27FC236}">
                <a16:creationId xmlns:a16="http://schemas.microsoft.com/office/drawing/2014/main" id="{8D8EAFEE-8EAE-ECE1-CE27-F4A9D5B98F4E}"/>
              </a:ext>
            </a:extLst>
          </p:cNvPr>
          <p:cNvPicPr>
            <a:picLocks noGrp="1" noChangeAspect="1"/>
          </p:cNvPicPr>
          <p:nvPr>
            <p:ph idx="1"/>
          </p:nvPr>
        </p:nvPicPr>
        <p:blipFill rotWithShape="1">
          <a:blip r:embed="rId2"/>
          <a:srcRect l="2168" r="31494"/>
          <a:stretch/>
        </p:blipFill>
        <p:spPr>
          <a:xfrm>
            <a:off x="815507" y="762000"/>
            <a:ext cx="6290611" cy="5334000"/>
          </a:xfrm>
        </p:spPr>
      </p:pic>
    </p:spTree>
    <p:extLst>
      <p:ext uri="{BB962C8B-B14F-4D97-AF65-F5344CB8AC3E}">
        <p14:creationId xmlns:p14="http://schemas.microsoft.com/office/powerpoint/2010/main" val="133921287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3000">
        <p159:morph option="byObject"/>
      </p:transition>
    </mc:Choice>
    <mc:Fallback>
      <p:transition spd="slow" advTm="3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18EBA-EFD0-0168-05CB-D411DA482276}"/>
              </a:ext>
            </a:extLst>
          </p:cNvPr>
          <p:cNvSpPr>
            <a:spLocks noGrp="1"/>
          </p:cNvSpPr>
          <p:nvPr>
            <p:ph type="title"/>
          </p:nvPr>
        </p:nvSpPr>
        <p:spPr/>
        <p:txBody>
          <a:bodyPr/>
          <a:lstStyle/>
          <a:p>
            <a:r>
              <a:rPr lang="en-US" sz="3200" dirty="0"/>
              <a:t>Code in Code Editor</a:t>
            </a:r>
            <a:endParaRPr lang="en-US" dirty="0"/>
          </a:p>
        </p:txBody>
      </p:sp>
      <p:pic>
        <p:nvPicPr>
          <p:cNvPr id="5" name="Picture Placeholder 4">
            <a:extLst>
              <a:ext uri="{FF2B5EF4-FFF2-40B4-BE49-F238E27FC236}">
                <a16:creationId xmlns:a16="http://schemas.microsoft.com/office/drawing/2014/main" id="{5B9FB940-0F29-B7DD-AE75-8C77DF2F5F5C}"/>
              </a:ext>
            </a:extLst>
          </p:cNvPr>
          <p:cNvPicPr>
            <a:picLocks noGrp="1" noChangeAspect="1"/>
          </p:cNvPicPr>
          <p:nvPr>
            <p:ph idx="1"/>
          </p:nvPr>
        </p:nvPicPr>
        <p:blipFill rotWithShape="1">
          <a:blip r:embed="rId2"/>
          <a:srcRect l="544" r="34626"/>
          <a:stretch/>
        </p:blipFill>
        <p:spPr>
          <a:xfrm>
            <a:off x="887007" y="762000"/>
            <a:ext cx="6147612" cy="5334000"/>
          </a:xfrm>
        </p:spPr>
      </p:pic>
    </p:spTree>
    <p:extLst>
      <p:ext uri="{BB962C8B-B14F-4D97-AF65-F5344CB8AC3E}">
        <p14:creationId xmlns:p14="http://schemas.microsoft.com/office/powerpoint/2010/main" val="240645842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3000">
        <p159:morph option="byObject"/>
      </p:transition>
    </mc:Choice>
    <mc:Fallback>
      <p:transition spd="slow" advTm="3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1FD3C-0CB9-0B53-D0AD-DBDDF0BD650F}"/>
              </a:ext>
            </a:extLst>
          </p:cNvPr>
          <p:cNvSpPr>
            <a:spLocks noGrp="1"/>
          </p:cNvSpPr>
          <p:nvPr>
            <p:ph type="title"/>
          </p:nvPr>
        </p:nvSpPr>
        <p:spPr>
          <a:xfrm>
            <a:off x="7391401" y="1600200"/>
            <a:ext cx="3733800" cy="1828800"/>
          </a:xfrm>
        </p:spPr>
        <p:txBody>
          <a:bodyPr/>
          <a:lstStyle/>
          <a:p>
            <a:r>
              <a:rPr lang="en-US" sz="3200" dirty="0"/>
              <a:t>Serial Monitor output</a:t>
            </a:r>
            <a:endParaRPr lang="en-US" dirty="0"/>
          </a:p>
        </p:txBody>
      </p:sp>
      <p:pic>
        <p:nvPicPr>
          <p:cNvPr id="5" name="Content Placeholder 4">
            <a:extLst>
              <a:ext uri="{FF2B5EF4-FFF2-40B4-BE49-F238E27FC236}">
                <a16:creationId xmlns:a16="http://schemas.microsoft.com/office/drawing/2014/main" id="{108CB401-7C5E-7DBE-E99E-ABFC1E4114A1}"/>
              </a:ext>
            </a:extLst>
          </p:cNvPr>
          <p:cNvPicPr>
            <a:picLocks noGrp="1" noChangeAspect="1"/>
          </p:cNvPicPr>
          <p:nvPr>
            <p:ph idx="1"/>
          </p:nvPr>
        </p:nvPicPr>
        <p:blipFill rotWithShape="1">
          <a:blip r:embed="rId2"/>
          <a:srcRect l="49375"/>
          <a:stretch/>
        </p:blipFill>
        <p:spPr>
          <a:xfrm>
            <a:off x="1560513" y="762000"/>
            <a:ext cx="4800600" cy="5334000"/>
          </a:xfrm>
          <a:prstGeom prst="rect">
            <a:avLst/>
          </a:prstGeom>
        </p:spPr>
      </p:pic>
    </p:spTree>
    <p:extLst>
      <p:ext uri="{BB962C8B-B14F-4D97-AF65-F5344CB8AC3E}">
        <p14:creationId xmlns:p14="http://schemas.microsoft.com/office/powerpoint/2010/main" val="80734843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3000">
        <p159:morph option="byObject"/>
      </p:transition>
    </mc:Choice>
    <mc:Fallback>
      <p:transition spd="slow" advTm="3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600200" y="2438400"/>
            <a:ext cx="9144000" cy="2286000"/>
          </a:xfrm>
        </p:spPr>
        <p:txBody>
          <a:bodyPr>
            <a:normAutofit/>
          </a:bodyPr>
          <a:lstStyle/>
          <a:p>
            <a:r>
              <a:rPr lang="en-US" sz="2000" dirty="0"/>
              <a:t>IoT devices use sensors, controllers, and actuators and are connected via the Internet. They are used in various industries and households. Today's computing power in smartphones far exceeds that of the 1960s computers. These devices heavily utilize digital technology and work with binary language. Implementing state machines in IoT devices provides efficiency and compactness. This enhances device</a:t>
            </a:r>
            <a:endParaRPr sz="2000" dirty="0"/>
          </a:p>
        </p:txBody>
      </p:sp>
      <p:sp>
        <p:nvSpPr>
          <p:cNvPr id="4" name="TextBox 3">
            <a:extLst>
              <a:ext uri="{FF2B5EF4-FFF2-40B4-BE49-F238E27FC236}">
                <a16:creationId xmlns:a16="http://schemas.microsoft.com/office/drawing/2014/main" id="{8DDFDD89-645D-D24D-9751-C6F99A68B849}"/>
              </a:ext>
            </a:extLst>
          </p:cNvPr>
          <p:cNvSpPr txBox="1"/>
          <p:nvPr/>
        </p:nvSpPr>
        <p:spPr>
          <a:xfrm>
            <a:off x="4648200" y="1371600"/>
            <a:ext cx="2294218" cy="569387"/>
          </a:xfrm>
          <a:prstGeom prst="rect">
            <a:avLst/>
          </a:prstGeom>
          <a:noFill/>
        </p:spPr>
        <p:txBody>
          <a:bodyPr wrap="none" rtlCol="0">
            <a:spAutoFit/>
          </a:bodyPr>
          <a:lstStyle/>
          <a:p>
            <a:r>
              <a:rPr lang="en-US" sz="3100" dirty="0">
                <a:solidFill>
                  <a:schemeClr val="accent1"/>
                </a:solidFill>
              </a:rPr>
              <a:t>Introduction</a:t>
            </a:r>
          </a:p>
        </p:txBody>
      </p:sp>
    </p:spTree>
    <p:extLst>
      <p:ext uri="{BB962C8B-B14F-4D97-AF65-F5344CB8AC3E}">
        <p14:creationId xmlns:p14="http://schemas.microsoft.com/office/powerpoint/2010/main" val="304282630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3000">
        <p159:morph option="byObject"/>
      </p:transition>
    </mc:Choice>
    <mc:Fallback>
      <p:transition spd="slow" advTm="3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DA6C03-59FC-E69F-93DA-82DD5BAD77C5}"/>
              </a:ext>
            </a:extLst>
          </p:cNvPr>
          <p:cNvSpPr txBox="1"/>
          <p:nvPr/>
        </p:nvSpPr>
        <p:spPr>
          <a:xfrm>
            <a:off x="495300" y="2819400"/>
            <a:ext cx="11201400" cy="1523494"/>
          </a:xfrm>
          <a:prstGeom prst="rect">
            <a:avLst/>
          </a:prstGeom>
          <a:noFill/>
        </p:spPr>
        <p:txBody>
          <a:bodyPr wrap="square">
            <a:spAutoFit/>
          </a:bodyPr>
          <a:lstStyle/>
          <a:p>
            <a:r>
              <a:rPr lang="en-US" sz="3100" dirty="0">
                <a:solidFill>
                  <a:schemeClr val="accent1"/>
                </a:solidFill>
                <a:latin typeface="+mj-lt"/>
              </a:rPr>
              <a:t>Creating a Multiple Traffic Light Controller with a Cross Walk and an Emergency Buzzer with secured IoT Control via Web</a:t>
            </a:r>
          </a:p>
        </p:txBody>
      </p:sp>
    </p:spTree>
    <p:extLst>
      <p:ext uri="{BB962C8B-B14F-4D97-AF65-F5344CB8AC3E}">
        <p14:creationId xmlns:p14="http://schemas.microsoft.com/office/powerpoint/2010/main" val="181807147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3000">
        <p159:morph option="byObject"/>
      </p:transition>
    </mc:Choice>
    <mc:Fallback>
      <p:transition spd="slow" advTm="3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84634-2B75-6A42-C330-AF068B570162}"/>
              </a:ext>
            </a:extLst>
          </p:cNvPr>
          <p:cNvSpPr>
            <a:spLocks noGrp="1"/>
          </p:cNvSpPr>
          <p:nvPr>
            <p:ph type="title"/>
          </p:nvPr>
        </p:nvSpPr>
        <p:spPr>
          <a:xfrm>
            <a:off x="8001000" y="990600"/>
            <a:ext cx="3122613" cy="2438400"/>
          </a:xfrm>
        </p:spPr>
        <p:txBody>
          <a:bodyPr>
            <a:normAutofit fontScale="90000"/>
          </a:bodyPr>
          <a:lstStyle/>
          <a:p>
            <a:r>
              <a:rPr lang="en-US" sz="3200" dirty="0"/>
              <a:t>Circuit </a:t>
            </a:r>
            <a:r>
              <a:rPr lang="en-US" sz="3200" b="1" dirty="0"/>
              <a:t>with working LEDs and LCD display </a:t>
            </a:r>
            <a:r>
              <a:rPr lang="en-US" sz="3200" dirty="0"/>
              <a:t>(Building/Operation)</a:t>
            </a:r>
            <a:endParaRPr lang="en-US" dirty="0"/>
          </a:p>
        </p:txBody>
      </p:sp>
      <p:pic>
        <p:nvPicPr>
          <p:cNvPr id="5" name="Content Placeholder 4">
            <a:extLst>
              <a:ext uri="{FF2B5EF4-FFF2-40B4-BE49-F238E27FC236}">
                <a16:creationId xmlns:a16="http://schemas.microsoft.com/office/drawing/2014/main" id="{5C277763-99AC-EB86-D856-23A13DD74893}"/>
              </a:ext>
            </a:extLst>
          </p:cNvPr>
          <p:cNvPicPr>
            <a:picLocks noGrp="1" noChangeAspect="1"/>
          </p:cNvPicPr>
          <p:nvPr>
            <p:ph idx="1"/>
          </p:nvPr>
        </p:nvPicPr>
        <p:blipFill rotWithShape="1">
          <a:blip r:embed="rId2"/>
          <a:srcRect l="23641" t="17681" b="20580"/>
          <a:stretch/>
        </p:blipFill>
        <p:spPr>
          <a:xfrm>
            <a:off x="760413" y="1973453"/>
            <a:ext cx="6400800" cy="2911093"/>
          </a:xfrm>
          <a:prstGeom prst="rect">
            <a:avLst/>
          </a:prstGeom>
        </p:spPr>
      </p:pic>
    </p:spTree>
    <p:extLst>
      <p:ext uri="{BB962C8B-B14F-4D97-AF65-F5344CB8AC3E}">
        <p14:creationId xmlns:p14="http://schemas.microsoft.com/office/powerpoint/2010/main" val="341209557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3000">
        <p159:morph option="byObject"/>
      </p:transition>
    </mc:Choice>
    <mc:Fallback>
      <p:transition spd="slow" advTm="3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632E9-43B6-0A8C-1927-32AF842F57D1}"/>
              </a:ext>
            </a:extLst>
          </p:cNvPr>
          <p:cNvSpPr>
            <a:spLocks noGrp="1"/>
          </p:cNvSpPr>
          <p:nvPr>
            <p:ph type="title"/>
          </p:nvPr>
        </p:nvSpPr>
        <p:spPr/>
        <p:txBody>
          <a:bodyPr/>
          <a:lstStyle/>
          <a:p>
            <a:r>
              <a:rPr lang="en-US" b="1" dirty="0"/>
              <a:t>Code in Code Editor </a:t>
            </a:r>
            <a:r>
              <a:rPr lang="en-US" dirty="0"/>
              <a:t>(Testing)</a:t>
            </a:r>
          </a:p>
        </p:txBody>
      </p:sp>
      <p:pic>
        <p:nvPicPr>
          <p:cNvPr id="5" name="Picture Placeholder 4">
            <a:extLst>
              <a:ext uri="{FF2B5EF4-FFF2-40B4-BE49-F238E27FC236}">
                <a16:creationId xmlns:a16="http://schemas.microsoft.com/office/drawing/2014/main" id="{BE17216F-F3E6-50D7-00F6-22FE13A9F655}"/>
              </a:ext>
            </a:extLst>
          </p:cNvPr>
          <p:cNvPicPr>
            <a:picLocks noGrp="1" noChangeAspect="1"/>
          </p:cNvPicPr>
          <p:nvPr>
            <p:ph idx="1"/>
          </p:nvPr>
        </p:nvPicPr>
        <p:blipFill rotWithShape="1">
          <a:blip r:embed="rId2"/>
          <a:srcRect l="445" r="43919"/>
          <a:stretch/>
        </p:blipFill>
        <p:spPr>
          <a:xfrm>
            <a:off x="1322925" y="762000"/>
            <a:ext cx="5275776" cy="5334000"/>
          </a:xfrm>
        </p:spPr>
      </p:pic>
    </p:spTree>
    <p:extLst>
      <p:ext uri="{BB962C8B-B14F-4D97-AF65-F5344CB8AC3E}">
        <p14:creationId xmlns:p14="http://schemas.microsoft.com/office/powerpoint/2010/main" val="370702719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3000">
        <p159:morph option="byObject"/>
      </p:transition>
    </mc:Choice>
    <mc:Fallback>
      <p:transition spd="slow" advTm="3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7FF6E-163A-ED79-A780-F1B8B74902B6}"/>
              </a:ext>
            </a:extLst>
          </p:cNvPr>
          <p:cNvSpPr>
            <a:spLocks noGrp="1"/>
          </p:cNvSpPr>
          <p:nvPr>
            <p:ph type="title"/>
          </p:nvPr>
        </p:nvSpPr>
        <p:spPr/>
        <p:txBody>
          <a:bodyPr/>
          <a:lstStyle/>
          <a:p>
            <a:r>
              <a:rPr lang="en-US" b="1" dirty="0"/>
              <a:t>Serial Monitor </a:t>
            </a:r>
            <a:r>
              <a:rPr lang="en-US" dirty="0"/>
              <a:t>(Testing)</a:t>
            </a:r>
          </a:p>
        </p:txBody>
      </p:sp>
      <p:pic>
        <p:nvPicPr>
          <p:cNvPr id="5" name="Picture Placeholder 9">
            <a:extLst>
              <a:ext uri="{FF2B5EF4-FFF2-40B4-BE49-F238E27FC236}">
                <a16:creationId xmlns:a16="http://schemas.microsoft.com/office/drawing/2014/main" id="{BCE81D87-C917-B972-B1B8-1469A694352D}"/>
              </a:ext>
            </a:extLst>
          </p:cNvPr>
          <p:cNvPicPr>
            <a:picLocks noGrp="1" noChangeAspect="1"/>
          </p:cNvPicPr>
          <p:nvPr>
            <p:ph idx="1"/>
          </p:nvPr>
        </p:nvPicPr>
        <p:blipFill>
          <a:blip r:embed="rId2"/>
          <a:srcRect l="14381" r="14381"/>
          <a:stretch/>
        </p:blipFill>
        <p:spPr>
          <a:xfrm>
            <a:off x="760413" y="901943"/>
            <a:ext cx="6400800" cy="5054114"/>
          </a:xfrm>
        </p:spPr>
      </p:pic>
    </p:spTree>
    <p:extLst>
      <p:ext uri="{BB962C8B-B14F-4D97-AF65-F5344CB8AC3E}">
        <p14:creationId xmlns:p14="http://schemas.microsoft.com/office/powerpoint/2010/main" val="386860505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3000">
        <p159:morph option="byObject"/>
      </p:transition>
    </mc:Choice>
    <mc:Fallback>
      <p:transition spd="slow" advTm="3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B698D-0C45-3C3A-5CFB-B98DD9330014}"/>
              </a:ext>
            </a:extLst>
          </p:cNvPr>
          <p:cNvSpPr>
            <a:spLocks noGrp="1"/>
          </p:cNvSpPr>
          <p:nvPr>
            <p:ph type="ctrTitle"/>
          </p:nvPr>
        </p:nvSpPr>
        <p:spPr>
          <a:xfrm>
            <a:off x="762000" y="2133600"/>
            <a:ext cx="10058400" cy="1711037"/>
          </a:xfrm>
        </p:spPr>
        <p:txBody>
          <a:bodyPr/>
          <a:lstStyle/>
          <a:p>
            <a:r>
              <a:rPr lang="en-US" dirty="0">
                <a:solidFill>
                  <a:schemeClr val="accent1"/>
                </a:solidFill>
              </a:rPr>
              <a:t>Career Skills</a:t>
            </a:r>
          </a:p>
        </p:txBody>
      </p:sp>
      <p:sp>
        <p:nvSpPr>
          <p:cNvPr id="3" name="Subtitle 2">
            <a:extLst>
              <a:ext uri="{FF2B5EF4-FFF2-40B4-BE49-F238E27FC236}">
                <a16:creationId xmlns:a16="http://schemas.microsoft.com/office/drawing/2014/main" id="{701758BF-15C2-73A6-74E1-E621F046AEAD}"/>
              </a:ext>
            </a:extLst>
          </p:cNvPr>
          <p:cNvSpPr>
            <a:spLocks noGrp="1"/>
          </p:cNvSpPr>
          <p:nvPr>
            <p:ph type="subTitle" idx="1"/>
          </p:nvPr>
        </p:nvSpPr>
        <p:spPr>
          <a:xfrm>
            <a:off x="762000" y="3844637"/>
            <a:ext cx="10058400" cy="685800"/>
          </a:xfrm>
        </p:spPr>
        <p:txBody>
          <a:bodyPr>
            <a:noAutofit/>
          </a:bodyPr>
          <a:lstStyle/>
          <a:p>
            <a:r>
              <a:rPr lang="en-US" sz="2100" dirty="0"/>
              <a:t>To achieve success in your career, it's essential to comprehend the factors that drive, influence, and sustain the demand for your chosen field. This understanding provides valuable insights into the evolving electronic device market and the associated challenges and opportunities. Personally, I have honed my skills in IoT devices, specializing in the utilization of sensors, controllers, and actuators.</a:t>
            </a:r>
          </a:p>
        </p:txBody>
      </p:sp>
    </p:spTree>
    <p:extLst>
      <p:ext uri="{BB962C8B-B14F-4D97-AF65-F5344CB8AC3E}">
        <p14:creationId xmlns:p14="http://schemas.microsoft.com/office/powerpoint/2010/main" val="183421612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3000">
        <p159:morph option="byObject"/>
      </p:transition>
    </mc:Choice>
    <mc:Fallback>
      <p:transition spd="slow" advTm="3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E8B69-6164-799C-B46E-CAB0502481FF}"/>
              </a:ext>
            </a:extLst>
          </p:cNvPr>
          <p:cNvSpPr>
            <a:spLocks noGrp="1"/>
          </p:cNvSpPr>
          <p:nvPr>
            <p:ph type="ctrTitle"/>
          </p:nvPr>
        </p:nvSpPr>
        <p:spPr>
          <a:xfrm>
            <a:off x="990600" y="2209800"/>
            <a:ext cx="10058400" cy="1711037"/>
          </a:xfrm>
        </p:spPr>
        <p:txBody>
          <a:bodyPr/>
          <a:lstStyle/>
          <a:p>
            <a:r>
              <a:rPr lang="en-US" dirty="0">
                <a:solidFill>
                  <a:schemeClr val="accent1"/>
                </a:solidFill>
              </a:rPr>
              <a:t>Challenges</a:t>
            </a:r>
          </a:p>
        </p:txBody>
      </p:sp>
      <p:sp>
        <p:nvSpPr>
          <p:cNvPr id="3" name="Subtitle 2">
            <a:extLst>
              <a:ext uri="{FF2B5EF4-FFF2-40B4-BE49-F238E27FC236}">
                <a16:creationId xmlns:a16="http://schemas.microsoft.com/office/drawing/2014/main" id="{8689A0C9-9FB4-8309-7BF8-6C9FA0C8099A}"/>
              </a:ext>
            </a:extLst>
          </p:cNvPr>
          <p:cNvSpPr>
            <a:spLocks noGrp="1"/>
          </p:cNvSpPr>
          <p:nvPr>
            <p:ph type="subTitle" idx="1"/>
          </p:nvPr>
        </p:nvSpPr>
        <p:spPr>
          <a:xfrm>
            <a:off x="990600" y="4038600"/>
            <a:ext cx="10058400" cy="685800"/>
          </a:xfrm>
        </p:spPr>
        <p:txBody>
          <a:bodyPr>
            <a:noAutofit/>
          </a:bodyPr>
          <a:lstStyle/>
          <a:p>
            <a:r>
              <a:rPr lang="en-US" sz="2100" dirty="0"/>
              <a:t>I encountered some challenges during this journey, primarily related to the code. I required assistance as the supplied code was not working as intended. I addressed this issue by researching and learning how to write code in order to rectify the errors in the provided code.</a:t>
            </a:r>
          </a:p>
        </p:txBody>
      </p:sp>
    </p:spTree>
    <p:extLst>
      <p:ext uri="{BB962C8B-B14F-4D97-AF65-F5344CB8AC3E}">
        <p14:creationId xmlns:p14="http://schemas.microsoft.com/office/powerpoint/2010/main" val="168924015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3000">
        <p159:morph option="byObject"/>
      </p:transition>
    </mc:Choice>
    <mc:Fallback>
      <p:transition spd="slow" advTm="3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82FFC-3C4F-0CB1-A38C-A23EC747E6BE}"/>
              </a:ext>
            </a:extLst>
          </p:cNvPr>
          <p:cNvSpPr>
            <a:spLocks noGrp="1"/>
          </p:cNvSpPr>
          <p:nvPr>
            <p:ph type="ctrTitle"/>
          </p:nvPr>
        </p:nvSpPr>
        <p:spPr>
          <a:xfrm>
            <a:off x="1066800" y="2081644"/>
            <a:ext cx="10058400" cy="1711037"/>
          </a:xfrm>
        </p:spPr>
        <p:txBody>
          <a:bodyPr/>
          <a:lstStyle/>
          <a:p>
            <a:r>
              <a:rPr lang="en-US" dirty="0">
                <a:solidFill>
                  <a:schemeClr val="accent1"/>
                </a:solidFill>
              </a:rPr>
              <a:t>Conclusion</a:t>
            </a:r>
          </a:p>
        </p:txBody>
      </p:sp>
      <p:sp>
        <p:nvSpPr>
          <p:cNvPr id="3" name="Subtitle 2">
            <a:extLst>
              <a:ext uri="{FF2B5EF4-FFF2-40B4-BE49-F238E27FC236}">
                <a16:creationId xmlns:a16="http://schemas.microsoft.com/office/drawing/2014/main" id="{50E3B711-4757-8060-AE48-8263F8FAF529}"/>
              </a:ext>
            </a:extLst>
          </p:cNvPr>
          <p:cNvSpPr>
            <a:spLocks noGrp="1"/>
          </p:cNvSpPr>
          <p:nvPr>
            <p:ph type="subTitle" idx="1"/>
          </p:nvPr>
        </p:nvSpPr>
        <p:spPr>
          <a:xfrm>
            <a:off x="1097902" y="3733800"/>
            <a:ext cx="10058400" cy="685800"/>
          </a:xfrm>
        </p:spPr>
        <p:txBody>
          <a:bodyPr>
            <a:noAutofit/>
          </a:bodyPr>
          <a:lstStyle/>
          <a:p>
            <a:r>
              <a:rPr lang="en-US" sz="2100" dirty="0"/>
              <a:t>This project gave me an excellent introduction to the world of digital devices. Understanding fundamental concepts of electronics, particularly digital electronics, operations, security, and troubleshooting is essential in this field. The course project involved building a simple, smart traffic controller. As a result, I gained a solid understanding of the hardware implementation and software development using code in </a:t>
            </a:r>
            <a:r>
              <a:rPr lang="en-US" sz="2100" dirty="0" err="1"/>
              <a:t>Wokwi</a:t>
            </a:r>
            <a:r>
              <a:rPr lang="en-US" sz="2100" dirty="0"/>
              <a:t>, as well as utilizing the serial monitor.</a:t>
            </a:r>
          </a:p>
        </p:txBody>
      </p:sp>
    </p:spTree>
    <p:extLst>
      <p:ext uri="{BB962C8B-B14F-4D97-AF65-F5344CB8AC3E}">
        <p14:creationId xmlns:p14="http://schemas.microsoft.com/office/powerpoint/2010/main" val="24089517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3000">
        <p159:morph option="byObject"/>
      </p:transition>
    </mc:Choice>
    <mc:Fallback>
      <p:transition spd="slow" advTm="3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30F1C-4A4C-86FD-B58F-C954CA452AD8}"/>
              </a:ext>
            </a:extLst>
          </p:cNvPr>
          <p:cNvSpPr>
            <a:spLocks noGrp="1"/>
          </p:cNvSpPr>
          <p:nvPr>
            <p:ph type="ctrTitle"/>
          </p:nvPr>
        </p:nvSpPr>
        <p:spPr/>
        <p:txBody>
          <a:bodyPr/>
          <a:lstStyle/>
          <a:p>
            <a:r>
              <a:rPr lang="en-US" dirty="0">
                <a:solidFill>
                  <a:schemeClr val="accent1"/>
                </a:solidFill>
              </a:rPr>
              <a:t>References</a:t>
            </a:r>
          </a:p>
        </p:txBody>
      </p:sp>
      <p:sp>
        <p:nvSpPr>
          <p:cNvPr id="3" name="Subtitle 2">
            <a:extLst>
              <a:ext uri="{FF2B5EF4-FFF2-40B4-BE49-F238E27FC236}">
                <a16:creationId xmlns:a16="http://schemas.microsoft.com/office/drawing/2014/main" id="{EB271ADE-F86B-B4D9-D6C0-70875BB0EA61}"/>
              </a:ext>
            </a:extLst>
          </p:cNvPr>
          <p:cNvSpPr>
            <a:spLocks noGrp="1"/>
          </p:cNvSpPr>
          <p:nvPr>
            <p:ph type="subTitle" idx="1"/>
          </p:nvPr>
        </p:nvSpPr>
        <p:spPr/>
        <p:txBody>
          <a:bodyPr/>
          <a:lstStyle/>
          <a:p>
            <a:r>
              <a:rPr lang="en-US" dirty="0">
                <a:hlinkClick r:id="rId2"/>
              </a:rPr>
              <a:t>https://devryu.instructure.com/courses/109123/modules</a:t>
            </a:r>
            <a:endParaRPr lang="en-US" dirty="0"/>
          </a:p>
          <a:p>
            <a:r>
              <a:rPr lang="en-US" dirty="0">
                <a:hlinkClick r:id="rId3"/>
              </a:rPr>
              <a:t>https://www.youtube.com/watch?v=2NpRkV1qLDY</a:t>
            </a:r>
            <a:endParaRPr lang="en-US" dirty="0"/>
          </a:p>
          <a:p>
            <a:endParaRPr lang="en-US" dirty="0"/>
          </a:p>
        </p:txBody>
      </p:sp>
    </p:spTree>
    <p:extLst>
      <p:ext uri="{BB962C8B-B14F-4D97-AF65-F5344CB8AC3E}">
        <p14:creationId xmlns:p14="http://schemas.microsoft.com/office/powerpoint/2010/main" val="309203677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3000">
        <p159:morph option="byObject"/>
      </p:transition>
    </mc:Choice>
    <mc:Fallback>
      <p:transition spd="slow" advTm="3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28A372F-1F5B-0BFA-B9A1-A1838C61B6D7}"/>
              </a:ext>
            </a:extLst>
          </p:cNvPr>
          <p:cNvSpPr txBox="1"/>
          <p:nvPr/>
        </p:nvSpPr>
        <p:spPr>
          <a:xfrm>
            <a:off x="1981200" y="3144306"/>
            <a:ext cx="9298732" cy="569387"/>
          </a:xfrm>
          <a:prstGeom prst="rect">
            <a:avLst/>
          </a:prstGeom>
          <a:noFill/>
        </p:spPr>
        <p:txBody>
          <a:bodyPr wrap="square">
            <a:spAutoFit/>
          </a:bodyPr>
          <a:lstStyle/>
          <a:p>
            <a:r>
              <a:rPr lang="en-US" sz="3100" dirty="0">
                <a:solidFill>
                  <a:schemeClr val="accent1"/>
                </a:solidFill>
                <a:latin typeface="+mj-lt"/>
              </a:rPr>
              <a:t>Project Plan for IoT Traffic Controller</a:t>
            </a:r>
          </a:p>
        </p:txBody>
      </p:sp>
    </p:spTree>
    <p:extLst>
      <p:ext uri="{BB962C8B-B14F-4D97-AF65-F5344CB8AC3E}">
        <p14:creationId xmlns:p14="http://schemas.microsoft.com/office/powerpoint/2010/main" val="211619016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3000">
        <p159:morph option="byObject"/>
      </p:transition>
    </mc:Choice>
    <mc:Fallback>
      <p:transition spd="slow" advTm="3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C67B5CCB-B0BE-A338-438D-606895918E08}"/>
              </a:ext>
            </a:extLst>
          </p:cNvPr>
          <p:cNvSpPr txBox="1"/>
          <p:nvPr/>
        </p:nvSpPr>
        <p:spPr>
          <a:xfrm>
            <a:off x="8002587" y="1600200"/>
            <a:ext cx="3429001" cy="182880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900" kern="1200" dirty="0">
                <a:solidFill>
                  <a:schemeClr val="accent1"/>
                </a:solidFill>
                <a:latin typeface="+mj-lt"/>
                <a:ea typeface="+mj-ea"/>
                <a:cs typeface="+mj-cs"/>
              </a:rPr>
              <a:t>ESP32 Microcontroller Mounted and powered on</a:t>
            </a:r>
          </a:p>
        </p:txBody>
      </p:sp>
      <p:pic>
        <p:nvPicPr>
          <p:cNvPr id="11" name="Picture 10">
            <a:extLst>
              <a:ext uri="{FF2B5EF4-FFF2-40B4-BE49-F238E27FC236}">
                <a16:creationId xmlns:a16="http://schemas.microsoft.com/office/drawing/2014/main" id="{63F6B8C0-089E-5F6A-1FCD-F2D3512DA6DE}"/>
              </a:ext>
            </a:extLst>
          </p:cNvPr>
          <p:cNvPicPr>
            <a:picLocks noChangeAspect="1"/>
          </p:cNvPicPr>
          <p:nvPr/>
        </p:nvPicPr>
        <p:blipFill>
          <a:blip r:embed="rId2"/>
          <a:stretch>
            <a:fillRect/>
          </a:stretch>
        </p:blipFill>
        <p:spPr>
          <a:xfrm>
            <a:off x="760412" y="1628775"/>
            <a:ext cx="6400800" cy="3600449"/>
          </a:xfrm>
          <a:prstGeom prst="rect">
            <a:avLst/>
          </a:prstGeom>
          <a:noFill/>
        </p:spPr>
      </p:pic>
    </p:spTree>
    <p:extLst>
      <p:ext uri="{BB962C8B-B14F-4D97-AF65-F5344CB8AC3E}">
        <p14:creationId xmlns:p14="http://schemas.microsoft.com/office/powerpoint/2010/main" val="414526139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3000">
        <p159:morph option="byObject"/>
      </p:transition>
    </mc:Choice>
    <mc:Fallback>
      <p:transition spd="slow" advTm="3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CBD3B61-A962-B48C-8A7C-17EBC89C14EE}"/>
              </a:ext>
            </a:extLst>
          </p:cNvPr>
          <p:cNvSpPr txBox="1"/>
          <p:nvPr/>
        </p:nvSpPr>
        <p:spPr>
          <a:xfrm>
            <a:off x="8002587" y="1600200"/>
            <a:ext cx="3122613" cy="182880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900" kern="1200">
                <a:solidFill>
                  <a:schemeClr val="accent1"/>
                </a:solidFill>
                <a:latin typeface="+mj-lt"/>
                <a:ea typeface="+mj-ea"/>
                <a:cs typeface="+mj-cs"/>
              </a:rPr>
              <a:t>Serial Monitor showing the available networks </a:t>
            </a:r>
          </a:p>
        </p:txBody>
      </p:sp>
      <p:pic>
        <p:nvPicPr>
          <p:cNvPr id="10" name="Picture 9" descr="A screenshot of a computer&#10;&#10;Description automatically generated">
            <a:extLst>
              <a:ext uri="{FF2B5EF4-FFF2-40B4-BE49-F238E27FC236}">
                <a16:creationId xmlns:a16="http://schemas.microsoft.com/office/drawing/2014/main" id="{BB82FA81-B3BD-A3C9-D411-B91CB4DF2570}"/>
              </a:ext>
            </a:extLst>
          </p:cNvPr>
          <p:cNvPicPr>
            <a:picLocks noChangeAspect="1"/>
          </p:cNvPicPr>
          <p:nvPr/>
        </p:nvPicPr>
        <p:blipFill>
          <a:blip r:embed="rId2"/>
          <a:stretch>
            <a:fillRect/>
          </a:stretch>
        </p:blipFill>
        <p:spPr>
          <a:xfrm>
            <a:off x="760412" y="1628775"/>
            <a:ext cx="6400800" cy="3600449"/>
          </a:xfrm>
          <a:prstGeom prst="rect">
            <a:avLst/>
          </a:prstGeom>
          <a:noFill/>
        </p:spPr>
      </p:pic>
    </p:spTree>
    <p:extLst>
      <p:ext uri="{BB962C8B-B14F-4D97-AF65-F5344CB8AC3E}">
        <p14:creationId xmlns:p14="http://schemas.microsoft.com/office/powerpoint/2010/main" val="115302768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3000">
        <p159:morph option="byObject"/>
      </p:transition>
    </mc:Choice>
    <mc:Fallback>
      <p:transition spd="slow" advTm="3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819400"/>
            <a:ext cx="9982200" cy="838200"/>
          </a:xfrm>
        </p:spPr>
        <p:txBody>
          <a:bodyPr>
            <a:normAutofit/>
          </a:bodyPr>
          <a:lstStyle/>
          <a:p>
            <a:r>
              <a:rPr lang="en-US" sz="3100" dirty="0">
                <a:solidFill>
                  <a:schemeClr val="accent1"/>
                </a:solidFill>
              </a:rPr>
              <a:t>Creating the Traffic Controller</a:t>
            </a:r>
            <a:endParaRPr sz="3100" dirty="0">
              <a:solidFill>
                <a:schemeClr val="accent1"/>
              </a:solidFill>
            </a:endParaRPr>
          </a:p>
        </p:txBody>
      </p:sp>
    </p:spTree>
    <p:extLst>
      <p:ext uri="{BB962C8B-B14F-4D97-AF65-F5344CB8AC3E}">
        <p14:creationId xmlns:p14="http://schemas.microsoft.com/office/powerpoint/2010/main" val="344443523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3000">
        <p159:morph option="byObject"/>
      </p:transition>
    </mc:Choice>
    <mc:Fallback>
      <p:transition spd="slow" advTm="3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162300"/>
            <a:ext cx="3886200" cy="533400"/>
          </a:xfrm>
        </p:spPr>
        <p:txBody>
          <a:bodyPr>
            <a:normAutofit/>
          </a:bodyPr>
          <a:lstStyle/>
          <a:p>
            <a:r>
              <a:rPr lang="en-US" sz="2100" dirty="0"/>
              <a:t>Circuit with working LEDs</a:t>
            </a:r>
            <a:endParaRPr sz="2100" dirty="0"/>
          </a:p>
        </p:txBody>
      </p:sp>
      <p:pic>
        <p:nvPicPr>
          <p:cNvPr id="9" name="Picture 8">
            <a:extLst>
              <a:ext uri="{FF2B5EF4-FFF2-40B4-BE49-F238E27FC236}">
                <a16:creationId xmlns:a16="http://schemas.microsoft.com/office/drawing/2014/main" id="{89C64C76-63BA-1F2C-DA97-5824EDF2CDA3}"/>
              </a:ext>
            </a:extLst>
          </p:cNvPr>
          <p:cNvPicPr>
            <a:picLocks noGrp="1" noChangeAspect="1"/>
          </p:cNvPicPr>
          <p:nvPr/>
        </p:nvPicPr>
        <p:blipFill rotWithShape="1">
          <a:blip r:embed="rId2"/>
          <a:srcRect l="892" r="21875"/>
          <a:stretch/>
        </p:blipFill>
        <p:spPr>
          <a:xfrm>
            <a:off x="4648200" y="1258887"/>
            <a:ext cx="6691653" cy="4873625"/>
          </a:xfrm>
          <a:prstGeom prst="rect">
            <a:avLst/>
          </a:prstGeom>
        </p:spPr>
      </p:pic>
    </p:spTree>
    <p:extLst>
      <p:ext uri="{BB962C8B-B14F-4D97-AF65-F5344CB8AC3E}">
        <p14:creationId xmlns:p14="http://schemas.microsoft.com/office/powerpoint/2010/main" val="147584230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3000">
        <p159:morph option="byObject"/>
      </p:transition>
    </mc:Choice>
    <mc:Fallback>
      <p:transition spd="slow" advTm="3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857500"/>
            <a:ext cx="3505200" cy="1143000"/>
          </a:xfrm>
        </p:spPr>
        <p:txBody>
          <a:bodyPr>
            <a:normAutofit/>
          </a:bodyPr>
          <a:lstStyle/>
          <a:p>
            <a:r>
              <a:rPr lang="en-US" sz="2100" dirty="0">
                <a:ea typeface="Times New Roman" panose="02020603050405020304" pitchFamily="18" charset="0"/>
              </a:rPr>
              <a:t>Code in the </a:t>
            </a:r>
            <a:r>
              <a:rPr lang="en-US" sz="2100" dirty="0" err="1">
                <a:ea typeface="Times New Roman" panose="02020603050405020304" pitchFamily="18" charset="0"/>
              </a:rPr>
              <a:t>Wokwi</a:t>
            </a:r>
            <a:r>
              <a:rPr lang="en-US" sz="2100" dirty="0">
                <a:ea typeface="Times New Roman" panose="02020603050405020304" pitchFamily="18" charset="0"/>
              </a:rPr>
              <a:t> Code Editor showing </a:t>
            </a:r>
            <a:r>
              <a:rPr lang="en-US" sz="2100" b="1" dirty="0">
                <a:ea typeface="Times New Roman" panose="02020603050405020304" pitchFamily="18" charset="0"/>
              </a:rPr>
              <a:t>your name in the comment</a:t>
            </a:r>
            <a:endParaRPr sz="2100" dirty="0"/>
          </a:p>
        </p:txBody>
      </p:sp>
      <p:pic>
        <p:nvPicPr>
          <p:cNvPr id="3" name="Picture 2">
            <a:extLst>
              <a:ext uri="{FF2B5EF4-FFF2-40B4-BE49-F238E27FC236}">
                <a16:creationId xmlns:a16="http://schemas.microsoft.com/office/drawing/2014/main" id="{B7EF3A63-3C8F-9562-1D24-B57C7FE6CDD4}"/>
              </a:ext>
            </a:extLst>
          </p:cNvPr>
          <p:cNvPicPr>
            <a:picLocks noGrp="1" noChangeAspect="1"/>
          </p:cNvPicPr>
          <p:nvPr/>
        </p:nvPicPr>
        <p:blipFill rotWithShape="1">
          <a:blip r:embed="rId2"/>
          <a:srcRect l="731" r="14381"/>
          <a:stretch/>
        </p:blipFill>
        <p:spPr>
          <a:xfrm>
            <a:off x="4114800" y="1143000"/>
            <a:ext cx="7354888" cy="4873625"/>
          </a:xfrm>
          <a:prstGeom prst="rect">
            <a:avLst/>
          </a:prstGeom>
        </p:spPr>
      </p:pic>
    </p:spTree>
    <p:extLst>
      <p:ext uri="{BB962C8B-B14F-4D97-AF65-F5344CB8AC3E}">
        <p14:creationId xmlns:p14="http://schemas.microsoft.com/office/powerpoint/2010/main" val="21598867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3000">
        <p159:morph option="byObject"/>
      </p:transition>
    </mc:Choice>
    <mc:Fallback>
      <p:transition spd="slow" advTm="3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AC6350-70AA-9743-042F-D78F97AD5C2B}"/>
              </a:ext>
            </a:extLst>
          </p:cNvPr>
          <p:cNvSpPr txBox="1"/>
          <p:nvPr/>
        </p:nvSpPr>
        <p:spPr>
          <a:xfrm>
            <a:off x="1371600" y="3144306"/>
            <a:ext cx="9982200" cy="569387"/>
          </a:xfrm>
          <a:prstGeom prst="rect">
            <a:avLst/>
          </a:prstGeom>
          <a:noFill/>
        </p:spPr>
        <p:txBody>
          <a:bodyPr wrap="square">
            <a:spAutoFit/>
          </a:bodyPr>
          <a:lstStyle/>
          <a:p>
            <a:r>
              <a:rPr lang="en-US" sz="3100" dirty="0">
                <a:solidFill>
                  <a:schemeClr val="accent1"/>
                </a:solidFill>
                <a:latin typeface="+mj-lt"/>
              </a:rPr>
              <a:t>Creating a Multiple Traffic Light Controller</a:t>
            </a:r>
          </a:p>
        </p:txBody>
      </p:sp>
    </p:spTree>
    <p:extLst>
      <p:ext uri="{BB962C8B-B14F-4D97-AF65-F5344CB8AC3E}">
        <p14:creationId xmlns:p14="http://schemas.microsoft.com/office/powerpoint/2010/main" val="366118085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3000">
        <p159:morph option="byObject"/>
      </p:transition>
    </mc:Choice>
    <mc:Fallback>
      <p:transition spd="slow" advTm="3000">
        <p:fade/>
      </p:transition>
    </mc:Fallback>
  </mc:AlternateContent>
</p:sld>
</file>

<file path=ppt/theme/theme1.xml><?xml version="1.0" encoding="utf-8"?>
<a:theme xmlns:a="http://schemas.openxmlformats.org/drawingml/2006/main" name="Tech Computer 16x9">
  <a:themeElements>
    <a:clrScheme name="TechComputer">
      <a:dk1>
        <a:srgbClr val="000000"/>
      </a:dk1>
      <a:lt1>
        <a:sysClr val="window" lastClr="FFFFFF"/>
      </a:lt1>
      <a:dk2>
        <a:srgbClr val="4D4D4D"/>
      </a:dk2>
      <a:lt2>
        <a:srgbClr val="DDDDDD"/>
      </a:lt2>
      <a:accent1>
        <a:srgbClr val="92D050"/>
      </a:accent1>
      <a:accent2>
        <a:srgbClr val="F7C331"/>
      </a:accent2>
      <a:accent3>
        <a:srgbClr val="47B8C7"/>
      </a:accent3>
      <a:accent4>
        <a:srgbClr val="B074BA"/>
      </a:accent4>
      <a:accent5>
        <a:srgbClr val="F34D47"/>
      </a:accent5>
      <a:accent6>
        <a:srgbClr val="FA8F30"/>
      </a:accent6>
      <a:hlink>
        <a:srgbClr val="47B8C7"/>
      </a:hlink>
      <a:folHlink>
        <a:srgbClr val="969696"/>
      </a:folHlink>
    </a:clrScheme>
    <a:fontScheme name="Consolas-Candara">
      <a:majorFont>
        <a:latin typeface="Consolas"/>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901026.potx" id="{FD85E87A-7813-4F67-9E59-69B5487A1910}" vid="{BDF94C36-3ACF-4CF1-939F-F4211E6D666F}"/>
    </a:ext>
  </a:extLst>
</a:theme>
</file>

<file path=ppt/theme/theme2.xml><?xml version="1.0" encoding="utf-8"?>
<a:theme xmlns:a="http://schemas.openxmlformats.org/drawingml/2006/main" name="Office Theme">
  <a:themeElements>
    <a:clrScheme name="TechComputer">
      <a:dk1>
        <a:srgbClr val="000000"/>
      </a:dk1>
      <a:lt1>
        <a:sysClr val="window" lastClr="FFFFFF"/>
      </a:lt1>
      <a:dk2>
        <a:srgbClr val="4D4D4D"/>
      </a:dk2>
      <a:lt2>
        <a:srgbClr val="DDDDDD"/>
      </a:lt2>
      <a:accent1>
        <a:srgbClr val="92D050"/>
      </a:accent1>
      <a:accent2>
        <a:srgbClr val="F7C331"/>
      </a:accent2>
      <a:accent3>
        <a:srgbClr val="47B8C7"/>
      </a:accent3>
      <a:accent4>
        <a:srgbClr val="B074BA"/>
      </a:accent4>
      <a:accent5>
        <a:srgbClr val="F34D47"/>
      </a:accent5>
      <a:accent6>
        <a:srgbClr val="FA8F30"/>
      </a:accent6>
      <a:hlink>
        <a:srgbClr val="47B8C7"/>
      </a:hlink>
      <a:folHlink>
        <a:srgbClr val="969696"/>
      </a:folHlink>
    </a:clrScheme>
    <a:fontScheme name="Consolas-Candara">
      <a:majorFont>
        <a:latin typeface="Consolas"/>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TechComputer">
      <a:dk1>
        <a:srgbClr val="000000"/>
      </a:dk1>
      <a:lt1>
        <a:sysClr val="window" lastClr="FFFFFF"/>
      </a:lt1>
      <a:dk2>
        <a:srgbClr val="4D4D4D"/>
      </a:dk2>
      <a:lt2>
        <a:srgbClr val="DDDDDD"/>
      </a:lt2>
      <a:accent1>
        <a:srgbClr val="92D050"/>
      </a:accent1>
      <a:accent2>
        <a:srgbClr val="F7C331"/>
      </a:accent2>
      <a:accent3>
        <a:srgbClr val="47B8C7"/>
      </a:accent3>
      <a:accent4>
        <a:srgbClr val="B074BA"/>
      </a:accent4>
      <a:accent5>
        <a:srgbClr val="F34D47"/>
      </a:accent5>
      <a:accent6>
        <a:srgbClr val="FA8F30"/>
      </a:accent6>
      <a:hlink>
        <a:srgbClr val="47B8C7"/>
      </a:hlink>
      <a:folHlink>
        <a:srgbClr val="969696"/>
      </a:folHlink>
    </a:clrScheme>
    <a:fontScheme name="Consolas-Candara">
      <a:majorFont>
        <a:latin typeface="Consolas"/>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Business technology circuit board design presentation (widescreen)</Template>
  <TotalTime>83</TotalTime>
  <Words>458</Words>
  <Application>Microsoft Office PowerPoint</Application>
  <PresentationFormat>Widescreen</PresentationFormat>
  <Paragraphs>34</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Candara</vt:lpstr>
      <vt:lpstr>Consolas</vt:lpstr>
      <vt:lpstr>Times New Roman</vt:lpstr>
      <vt:lpstr>Tech Computer 16x9</vt:lpstr>
      <vt:lpstr>CEIS114-Introduction to Digital Devices </vt:lpstr>
      <vt:lpstr>IoT devices use sensors, controllers, and actuators and are connected via the Internet. They are used in various industries and households. Today's computing power in smartphones far exceeds that of the 1960s computers. These devices heavily utilize digital technology and work with binary language. Implementing state machines in IoT devices provides efficiency and compactness. This enhances device</vt:lpstr>
      <vt:lpstr>PowerPoint Presentation</vt:lpstr>
      <vt:lpstr>PowerPoint Presentation</vt:lpstr>
      <vt:lpstr>PowerPoint Presentation</vt:lpstr>
      <vt:lpstr>Creating the Traffic Controller</vt:lpstr>
      <vt:lpstr>Circuit with working LEDs</vt:lpstr>
      <vt:lpstr>Code in the Wokwi Code Editor showing your name in the comment</vt:lpstr>
      <vt:lpstr>PowerPoint Presentation</vt:lpstr>
      <vt:lpstr>Circuit with working LEDs</vt:lpstr>
      <vt:lpstr>Code Wokwi Code Editor showing your name in the comment</vt:lpstr>
      <vt:lpstr>PowerPoint Presentation</vt:lpstr>
      <vt:lpstr>Circuit with working LEDs</vt:lpstr>
      <vt:lpstr>Code in Wokwi</vt:lpstr>
      <vt:lpstr>Serial Monitor in Wokwi</vt:lpstr>
      <vt:lpstr>PowerPoint Presentation</vt:lpstr>
      <vt:lpstr>Circuit with working LEDs and LCD display</vt:lpstr>
      <vt:lpstr>Code in Code Editor</vt:lpstr>
      <vt:lpstr>Serial Monitor output</vt:lpstr>
      <vt:lpstr>PowerPoint Presentation</vt:lpstr>
      <vt:lpstr>Circuit with working LEDs and LCD display (Building/Operation)</vt:lpstr>
      <vt:lpstr>Code in Code Editor (Testing)</vt:lpstr>
      <vt:lpstr>Serial Monitor (Testing)</vt:lpstr>
      <vt:lpstr>Career Skills</vt:lpstr>
      <vt:lpstr>Challenges</vt:lpstr>
      <vt:lpstr>Conclusion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Palazzo, Jason</dc:creator>
  <cp:lastModifiedBy>Palazzo, Jason</cp:lastModifiedBy>
  <cp:revision>1</cp:revision>
  <dcterms:created xsi:type="dcterms:W3CDTF">2024-06-23T00:25:32Z</dcterms:created>
  <dcterms:modified xsi:type="dcterms:W3CDTF">2024-06-23T01:49:21Z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